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9505"/>
    <p:restoredTop sz="94660"/>
  </p:normalViewPr>
  <p:slideViewPr>
    <p:cSldViewPr snapToGrid="0">
      <p:cViewPr>
        <p:scale>
          <a:sx n="70" d="100"/>
          <a:sy n="70" d="100"/>
        </p:scale>
        <p:origin x="58" y="158"/>
      </p:cViewPr>
      <p:guideLst>
        <p:guide orient="horz" pos="215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4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2021-01-05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2021-01-05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idx="0"/>
          </p:nvPr>
        </p:nvSpPr>
        <p:spPr>
          <a:xfrm>
            <a:off x="2794002" y="1894049"/>
            <a:ext cx="8174566" cy="1320800"/>
          </a:xfrm>
          <a:prstGeom prst="rect">
            <a:avLst/>
          </a:prstGeom>
        </p:spPr>
        <p:txBody>
          <a:bodyPr>
            <a:normAutofit lnSpcReduction="0"/>
          </a:bodyPr>
          <a:lstStyle/>
          <a:p>
            <a:pPr lvl="0">
              <a:defRPr lang="ko-KR" altLang="en-US"/>
            </a:pPr>
            <a:r>
              <a:rPr lang="en-US" altLang="ko-KR" sz="5000" b="1">
                <a:solidFill>
                  <a:srgbClr val="ff0000"/>
                </a:solidFill>
              </a:rPr>
              <a:t>MEMORY Virtualization</a:t>
            </a:r>
            <a:endParaRPr lang="ko-KR" altLang="en-US" sz="50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62137" y="3916894"/>
            <a:ext cx="5067725" cy="160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/>
              <a:t>December 29, 2020</a:t>
            </a:r>
            <a:endParaRPr lang="en-US" altLang="ko-KR"/>
          </a:p>
          <a:p>
            <a:pPr algn="ctr">
              <a:lnSpc>
                <a:spcPct val="100000"/>
              </a:lnSpc>
              <a:defRPr lang="ko-KR" altLang="en-US"/>
            </a:pPr>
            <a:r>
              <a:rPr lang="ko-KR" altLang="en-US"/>
              <a:t>허진, 권영기</a:t>
            </a:r>
            <a:endParaRPr lang="ko-KR" altLang="en-US"/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/>
          </a:p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800"/>
              <a:t>Embedded LAB System Programming Study</a:t>
            </a:r>
            <a:endParaRPr lang="en-US" altLang="ko-KR" sz="1800"/>
          </a:p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800"/>
              <a:t>Dankook University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rot="10800000">
            <a:off x="1219200" y="310183"/>
            <a:ext cx="10721788" cy="1876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5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84480" y="6453988"/>
            <a:ext cx="10721788" cy="1876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5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27000" y="111336"/>
            <a:ext cx="1146053" cy="57726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9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1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5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5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7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3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1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B2422-C97E-4EA1-9D47-D8D46DEC3975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B88B9-C215-49A9-ABA4-C6AA9251A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7075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84480" y="6453988"/>
            <a:ext cx="10721788" cy="1876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5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891520" y="6350527"/>
            <a:ext cx="1341120" cy="36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허진, 권영기</a:t>
            </a:r>
            <a:endParaRPr lang="ko-KR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Relationship Id="rId3" Type="http://schemas.openxmlformats.org/officeDocument/2006/relationships/image" Target="../media/image110.bmp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2274457" y="1906419"/>
            <a:ext cx="7772400" cy="1320800"/>
          </a:xfrm>
        </p:spPr>
        <p:txBody>
          <a:bodyPr>
            <a:normAutofit fontScale="96000" lnSpcReduction="0"/>
          </a:bodyPr>
          <a:lstStyle/>
          <a:p>
            <a:pPr lvl="0" algn="ctr">
              <a:defRPr lang="ko-KR" altLang="en-US"/>
            </a:pPr>
            <a:r>
              <a:rPr lang="en-US" altLang="ko-KR" sz="4999" b="1">
                <a:solidFill>
                  <a:srgbClr val="ff0000"/>
                </a:solidFill>
              </a:rPr>
              <a:t>Memory Alignment</a:t>
            </a:r>
            <a:endParaRPr lang="en-US" altLang="ko-KR" sz="4999" b="1">
              <a:solidFill>
                <a:srgbClr val="ff0000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4999" b="1">
                <a:solidFill>
                  <a:srgbClr val="ff0000"/>
                </a:solidFill>
              </a:rPr>
              <a:t>성능 분석</a:t>
            </a:r>
            <a:r>
              <a:rPr lang="en-US" altLang="ko-KR" sz="4999" b="1">
                <a:solidFill>
                  <a:srgbClr val="ff0000"/>
                </a:solidFill>
              </a:rPr>
              <a:t> </a:t>
            </a:r>
            <a:endParaRPr lang="en-US" altLang="ko-KR" sz="4999" b="1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4480" y="6453988"/>
            <a:ext cx="10721788" cy="1876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5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240989" y="229659"/>
            <a:ext cx="11848958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999">
                <a:solidFill>
                  <a:srgbClr val="ff0000"/>
                </a:solidFill>
              </a:rPr>
              <a:t>Performance difference for Proper / non Proper Alignment </a:t>
            </a:r>
            <a:endParaRPr lang="en-US" altLang="ko-KR" sz="2999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9960" y="1065402"/>
            <a:ext cx="997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792" y="1052512"/>
            <a:ext cx="2800350" cy="475297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6615" y="1608302"/>
            <a:ext cx="3143250" cy="771525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3582389" y="1152895"/>
            <a:ext cx="1979221" cy="3636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(Data segment)</a:t>
            </a:r>
            <a:endParaRPr lang="en-US" altLang="ko-KR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1470" y="1577563"/>
            <a:ext cx="4474668" cy="475433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8334992" y="1177635"/>
            <a:ext cx="2337954" cy="3635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main()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-527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437" y="4175639"/>
            <a:ext cx="4025900" cy="1594960"/>
          </a:xfrm>
          <a:prstGeom prst="rect">
            <a:avLst/>
          </a:prstGeom>
        </p:spPr>
      </p:pic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4226254" y="1072647"/>
          <a:ext cx="1853044" cy="51473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63261"/>
                <a:gridCol w="463261"/>
                <a:gridCol w="463261"/>
                <a:gridCol w="463261"/>
              </a:tblGrid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359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3689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050" y="910502"/>
            <a:ext cx="3422650" cy="2826279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6159500" y="809624"/>
            <a:ext cx="47625" cy="563562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7924" y="884237"/>
            <a:ext cx="3771900" cy="31527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3012" y="4305300"/>
            <a:ext cx="3657600" cy="1651819"/>
          </a:xfrm>
          <a:prstGeom prst="rect">
            <a:avLst/>
          </a:prstGeom>
        </p:spPr>
      </p:pic>
      <p:graphicFrame>
        <p:nvGraphicFramePr>
          <p:cNvPr id="20" name=""/>
          <p:cNvGraphicFramePr>
            <a:graphicFrameLocks noGrp="1"/>
          </p:cNvGraphicFramePr>
          <p:nvPr/>
        </p:nvGraphicFramePr>
        <p:xfrm>
          <a:off x="10207625" y="984246"/>
          <a:ext cx="1666872" cy="3585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16718"/>
                <a:gridCol w="416718"/>
                <a:gridCol w="416718"/>
                <a:gridCol w="416718"/>
              </a:tblGrid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00ff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</a:tr>
              <a:tr h="44823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2" name="제목 1"/>
          <p:cNvSpPr>
            <a:spLocks noGrp="1"/>
          </p:cNvSpPr>
          <p:nvPr>
            <p:ph type="title" idx="0"/>
          </p:nvPr>
        </p:nvSpPr>
        <p:spPr>
          <a:xfrm>
            <a:off x="240989" y="229659"/>
            <a:ext cx="11848958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777">
                <a:solidFill>
                  <a:srgbClr val="ff0000"/>
                </a:solidFill>
              </a:rPr>
              <a:t>Performance difference for Proper / non Proper Alignment </a:t>
            </a:r>
            <a:endParaRPr lang="en-US" altLang="ko-KR" sz="2777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191" y="909108"/>
            <a:ext cx="2924628" cy="52832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7861" y="884237"/>
            <a:ext cx="2949130" cy="5534025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3087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Performance difference for Proper / non Proper Alignment </a:t>
            </a:r>
            <a:endParaRPr xmlns:mc="http://schemas.openxmlformats.org/markup-compatibility/2006" xmlns:hp="http://schemas.haansoft.com/office/presentation/8.0" lang="en-US" altLang="ko-KR" sz="3087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55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55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945" y="1452033"/>
            <a:ext cx="5602061" cy="4851927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1703" y="4882244"/>
            <a:ext cx="4552950" cy="106680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9228" y="3429000"/>
            <a:ext cx="2601685" cy="862236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99695" y="3429000"/>
            <a:ext cx="2709182" cy="949665"/>
          </a:xfrm>
          <a:prstGeom prst="rect">
            <a:avLst/>
          </a:prstGeom>
        </p:spPr>
      </p:pic>
      <p:cxnSp>
        <p:nvCxnSpPr>
          <p:cNvPr id="64" name=""/>
          <p:cNvCxnSpPr/>
          <p:nvPr/>
        </p:nvCxnSpPr>
        <p:spPr>
          <a:xfrm rot="5400000">
            <a:off x="3360963" y="3231697"/>
            <a:ext cx="231321" cy="16328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"/>
          <p:cNvCxnSpPr/>
          <p:nvPr/>
        </p:nvCxnSpPr>
        <p:spPr>
          <a:xfrm rot="5400000">
            <a:off x="-95250" y="2769053"/>
            <a:ext cx="131989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/>
          <p:nvPr/>
        </p:nvSpPr>
        <p:spPr>
          <a:xfrm>
            <a:off x="3517445" y="3238500"/>
            <a:ext cx="9525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8" name=""/>
          <p:cNvSpPr txBox="1"/>
          <p:nvPr/>
        </p:nvSpPr>
        <p:spPr>
          <a:xfrm>
            <a:off x="6143624" y="843642"/>
            <a:ext cx="5619750" cy="55838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</a:t>
            </a:r>
            <a:r>
              <a:rPr lang="en-US" altLang="ko-KR"/>
              <a:t>CPU</a:t>
            </a:r>
            <a:r>
              <a:rPr lang="ko-KR" altLang="en-US"/>
              <a:t>0과 </a:t>
            </a:r>
            <a:r>
              <a:rPr lang="en-US" altLang="ko-KR"/>
              <a:t>CPU</a:t>
            </a:r>
            <a:r>
              <a:rPr lang="ko-KR" altLang="en-US"/>
              <a:t>1 각 각의 캐시 라인에  데이터가 패치된 상황. </a:t>
            </a:r>
            <a:r>
              <a:rPr lang="en-US" altLang="ko-KR"/>
              <a:t>thread0</a:t>
            </a:r>
            <a:r>
              <a:rPr lang="ko-KR" altLang="en-US"/>
              <a:t>은 문자형 데이터, </a:t>
            </a:r>
            <a:r>
              <a:rPr lang="en-US" altLang="ko-KR"/>
              <a:t>thread1</a:t>
            </a:r>
            <a:r>
              <a:rPr lang="ko-KR" altLang="en-US"/>
              <a:t>은 정수형 데이터 접근 및 연산.</a:t>
            </a:r>
            <a:r>
              <a:rPr lang="en-US" altLang="ko-KR"/>
              <a:t> </a:t>
            </a:r>
            <a:r>
              <a:rPr lang="ko-KR" altLang="en-US"/>
              <a:t>각 각 </a:t>
            </a:r>
            <a:r>
              <a:rPr lang="en-US" altLang="ko-KR"/>
              <a:t>shared</a:t>
            </a:r>
            <a:r>
              <a:rPr lang="ko-KR" altLang="en-US"/>
              <a:t>(</a:t>
            </a:r>
            <a:r>
              <a:rPr lang="en-US" altLang="ko-KR"/>
              <a:t>S) state</a:t>
            </a:r>
            <a:r>
              <a:rPr lang="ko-KR" altLang="en-US"/>
              <a:t>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1. </a:t>
            </a:r>
            <a:r>
              <a:rPr lang="en-US" altLang="ko-KR"/>
              <a:t>CPU0</a:t>
            </a:r>
            <a:r>
              <a:rPr lang="ko-KR" altLang="en-US"/>
              <a:t>이 새로운 값으로 캐시 라인의 문자형 데이터를 변경하려함.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-&gt; </a:t>
            </a:r>
            <a:r>
              <a:rPr lang="en-US" altLang="ko-KR"/>
              <a:t>CPU1</a:t>
            </a:r>
            <a:r>
              <a:rPr lang="ko-KR" altLang="en-US"/>
              <a:t>의 캐시라인: </a:t>
            </a:r>
            <a:r>
              <a:rPr lang="en-US" altLang="ko-KR"/>
              <a:t>invalidated(I) state 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-&gt; CPU0</a:t>
            </a:r>
            <a:r>
              <a:rPr lang="ko-KR" altLang="en-US"/>
              <a:t> 캐시 라인: </a:t>
            </a:r>
            <a:r>
              <a:rPr lang="en-US" altLang="ko-KR"/>
              <a:t>modified(M)</a:t>
            </a:r>
            <a:r>
              <a:rPr lang="ko-KR" altLang="en-US"/>
              <a:t> </a:t>
            </a:r>
            <a:r>
              <a:rPr lang="en-US" altLang="ko-KR"/>
              <a:t>state</a:t>
            </a:r>
            <a:endParaRPr lang="en-US" altLang="ko-KR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2. CPU1</a:t>
            </a:r>
            <a:r>
              <a:rPr lang="ko-KR" altLang="en-US"/>
              <a:t>이 정수형 데이터를 수정하려함.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-&gt; </a:t>
            </a:r>
            <a:r>
              <a:rPr lang="en-US" altLang="ko-KR"/>
              <a:t>CPU0</a:t>
            </a:r>
            <a:r>
              <a:rPr lang="ko-KR" altLang="en-US"/>
              <a:t>의 변경된 캐시 내용을 </a:t>
            </a:r>
            <a:r>
              <a:rPr lang="en-US" altLang="ko-KR"/>
              <a:t>Write Back 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-&gt; CPU0</a:t>
            </a:r>
            <a:r>
              <a:rPr lang="ko-KR" altLang="en-US"/>
              <a:t>의 캐시 라인: </a:t>
            </a:r>
            <a:r>
              <a:rPr lang="en-US" altLang="ko-KR"/>
              <a:t>invalidated(I)</a:t>
            </a:r>
            <a:r>
              <a:rPr lang="ko-KR" altLang="en-US"/>
              <a:t> </a:t>
            </a:r>
            <a:r>
              <a:rPr lang="en-US" altLang="ko-KR"/>
              <a:t>state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-&gt; CPU1</a:t>
            </a:r>
            <a:r>
              <a:rPr lang="ko-KR" altLang="en-US"/>
              <a:t>의 캐시 라인: </a:t>
            </a:r>
            <a:r>
              <a:rPr lang="en-US" altLang="ko-KR"/>
              <a:t>modified(M) state</a:t>
            </a:r>
            <a:r>
              <a:rPr lang="ko-KR" altLang="en-US"/>
              <a:t>  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∴ 각 스레드가 동일한 데이터에 접근하여 연산을 하지 않더라도, 동일한 캐시 라인을 공유한다면 '</a:t>
            </a:r>
            <a:r>
              <a:rPr lang="en-US" altLang="ko-KR"/>
              <a:t>cacehe coherence'</a:t>
            </a:r>
            <a:r>
              <a:rPr lang="ko-KR" altLang="en-US"/>
              <a:t>를 위한 오버헤드가 발생됨. 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=&gt; </a:t>
            </a:r>
            <a:r>
              <a:rPr lang="en-US" altLang="ko-KR"/>
              <a:t>Cache false sharing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 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.. </a:t>
            </a:r>
            <a:r>
              <a:rPr lang="ko-KR" altLang="en-US"/>
              <a:t>반복  .... </a:t>
            </a:r>
            <a:r>
              <a:rPr lang="en-US" altLang="ko-KR"/>
              <a:t>like "Cache Line Ping-Pong"</a:t>
            </a:r>
            <a:endParaRPr lang="en-US" altLang="ko-KR"/>
          </a:p>
        </p:txBody>
      </p:sp>
      <p:cxnSp>
        <p:nvCxnSpPr>
          <p:cNvPr id="69" name=""/>
          <p:cNvCxnSpPr>
            <a:endCxn id="58" idx="0"/>
          </p:cNvCxnSpPr>
          <p:nvPr/>
        </p:nvCxnSpPr>
        <p:spPr>
          <a:xfrm rot="16200000" flipH="1">
            <a:off x="562655" y="2331584"/>
            <a:ext cx="1319893" cy="8749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"/>
          <p:cNvCxnSpPr/>
          <p:nvPr/>
        </p:nvCxnSpPr>
        <p:spPr>
          <a:xfrm rot="16200000" flipH="1">
            <a:off x="3474584" y="2331584"/>
            <a:ext cx="1319893" cy="874938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5492" y="953180"/>
            <a:ext cx="6781800" cy="263842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819" y="4210730"/>
            <a:ext cx="10506075" cy="18383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69988" y="850446"/>
            <a:ext cx="2286319" cy="163852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7850" y="3778249"/>
            <a:ext cx="10964805" cy="2438740"/>
          </a:xfrm>
          <a:prstGeom prst="rect">
            <a:avLst/>
          </a:prstGeom>
        </p:spPr>
      </p:pic>
      <p:cxnSp>
        <p:nvCxnSpPr>
          <p:cNvPr id="28" name=""/>
          <p:cNvCxnSpPr/>
          <p:nvPr/>
        </p:nvCxnSpPr>
        <p:spPr>
          <a:xfrm rot="10800000" flipV="1">
            <a:off x="2238374" y="1687288"/>
            <a:ext cx="3197681" cy="25445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"/>
          <p:cNvSpPr/>
          <p:nvPr/>
        </p:nvSpPr>
        <p:spPr>
          <a:xfrm>
            <a:off x="5354409" y="1578428"/>
            <a:ext cx="1932214" cy="1496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6314" y="880469"/>
            <a:ext cx="3703864" cy="2548530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3857625" y="1428749"/>
            <a:ext cx="1251857" cy="362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L1 Cache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69988" y="850446"/>
            <a:ext cx="2286319" cy="163852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7850" y="3778249"/>
            <a:ext cx="10964805" cy="2438740"/>
          </a:xfrm>
          <a:prstGeom prst="rect">
            <a:avLst/>
          </a:prstGeom>
        </p:spPr>
      </p:pic>
      <p:cxnSp>
        <p:nvCxnSpPr>
          <p:cNvPr id="28" name=""/>
          <p:cNvCxnSpPr/>
          <p:nvPr/>
        </p:nvCxnSpPr>
        <p:spPr>
          <a:xfrm rot="10800000" flipV="1">
            <a:off x="2238374" y="1687288"/>
            <a:ext cx="3197681" cy="25445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"/>
          <p:cNvSpPr/>
          <p:nvPr/>
        </p:nvSpPr>
        <p:spPr>
          <a:xfrm>
            <a:off x="5313587" y="1551214"/>
            <a:ext cx="1932214" cy="1496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30" name=""/>
          <p:cNvCxnSpPr/>
          <p:nvPr/>
        </p:nvCxnSpPr>
        <p:spPr>
          <a:xfrm rot="16200000" flipH="1">
            <a:off x="4490356" y="2837089"/>
            <a:ext cx="2435679" cy="5987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>
            <a:off x="5397951" y="2057400"/>
            <a:ext cx="2827566" cy="21744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>
            <a:off x="5397954" y="2211161"/>
            <a:ext cx="5113564" cy="19526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/>
          <p:nvPr/>
        </p:nvSpPr>
        <p:spPr>
          <a:xfrm>
            <a:off x="5357131" y="1771649"/>
            <a:ext cx="1932214" cy="1496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5" name=""/>
          <p:cNvSpPr/>
          <p:nvPr/>
        </p:nvSpPr>
        <p:spPr>
          <a:xfrm>
            <a:off x="5357130" y="2002971"/>
            <a:ext cx="1932214" cy="1496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6" name=""/>
          <p:cNvSpPr/>
          <p:nvPr/>
        </p:nvSpPr>
        <p:spPr>
          <a:xfrm>
            <a:off x="5329916" y="2207078"/>
            <a:ext cx="1932214" cy="1496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7546" y="876300"/>
            <a:ext cx="3910692" cy="2371189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7504339" y="1578428"/>
            <a:ext cx="1251857" cy="3627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L1 Cache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156" y="3429000"/>
            <a:ext cx="4221844" cy="3046140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6153" y="876299"/>
            <a:ext cx="4210050" cy="2552700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9099" y="830035"/>
            <a:ext cx="3703864" cy="254853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6007553" y="816428"/>
            <a:ext cx="45720" cy="55245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2277" y="3428999"/>
            <a:ext cx="3762375" cy="345346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55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55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076" y="3429000"/>
            <a:ext cx="10963275" cy="243840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036" y="956582"/>
            <a:ext cx="1647825" cy="1352550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0464" y="970189"/>
            <a:ext cx="1647825" cy="135255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3036" y="929367"/>
            <a:ext cx="1647825" cy="1352550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90215" y="874939"/>
            <a:ext cx="1647825" cy="1352550"/>
          </a:xfrm>
          <a:prstGeom prst="rect">
            <a:avLst/>
          </a:prstGeom>
        </p:spPr>
      </p:pic>
      <p:cxnSp>
        <p:nvCxnSpPr>
          <p:cNvPr id="64" name=""/>
          <p:cNvCxnSpPr/>
          <p:nvPr/>
        </p:nvCxnSpPr>
        <p:spPr>
          <a:xfrm rot="5400000" flipH="1" flipV="1">
            <a:off x="513670" y="2990167"/>
            <a:ext cx="1959429" cy="14287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"/>
          <p:cNvCxnSpPr/>
          <p:nvPr/>
        </p:nvCxnSpPr>
        <p:spPr>
          <a:xfrm rot="5400000" flipH="1" flipV="1">
            <a:off x="2268983" y="2078498"/>
            <a:ext cx="1891392" cy="181653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/>
          <p:nvPr/>
        </p:nvCxnSpPr>
        <p:spPr>
          <a:xfrm flipV="1">
            <a:off x="3490231" y="2000249"/>
            <a:ext cx="3218085" cy="193221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/>
          <p:nvPr/>
        </p:nvCxnSpPr>
        <p:spPr>
          <a:xfrm flipV="1">
            <a:off x="4347482" y="1918606"/>
            <a:ext cx="5422446" cy="214992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55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55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076" y="3429000"/>
            <a:ext cx="10963275" cy="243840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036" y="956582"/>
            <a:ext cx="1647825" cy="1352550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0464" y="970189"/>
            <a:ext cx="1647825" cy="135255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3036" y="929367"/>
            <a:ext cx="1647825" cy="1352550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90215" y="874939"/>
            <a:ext cx="1647825" cy="1352550"/>
          </a:xfrm>
          <a:prstGeom prst="rect">
            <a:avLst/>
          </a:prstGeom>
        </p:spPr>
      </p:pic>
      <p:cxnSp>
        <p:nvCxnSpPr>
          <p:cNvPr id="64" name=""/>
          <p:cNvCxnSpPr/>
          <p:nvPr/>
        </p:nvCxnSpPr>
        <p:spPr>
          <a:xfrm rot="16200000" flipV="1">
            <a:off x="680356" y="2966357"/>
            <a:ext cx="1918606" cy="14967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"/>
          <p:cNvCxnSpPr/>
          <p:nvPr/>
        </p:nvCxnSpPr>
        <p:spPr>
          <a:xfrm rot="16200000" flipV="1">
            <a:off x="4082142" y="2081893"/>
            <a:ext cx="2054679" cy="197303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/>
          <p:nvPr/>
        </p:nvCxnSpPr>
        <p:spPr>
          <a:xfrm rot="16200000" flipV="1">
            <a:off x="6449784" y="2258786"/>
            <a:ext cx="2095500" cy="157842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/>
          <p:nvPr/>
        </p:nvCxnSpPr>
        <p:spPr>
          <a:xfrm rot="16200000" flipV="1">
            <a:off x="9089570" y="2598964"/>
            <a:ext cx="2136321" cy="77560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51983" y="192548"/>
            <a:ext cx="8313273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 </a:t>
            </a:r>
            <a:endParaRPr lang="en-US" altLang="ko-KR" sz="2888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7622" y="923418"/>
            <a:ext cx="484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32</a:t>
            </a:r>
            <a:r>
              <a:rPr lang="ko-KR" altLang="en-US"/>
              <a:t>-</a:t>
            </a:r>
            <a:r>
              <a:rPr lang="en-US" altLang="ko-KR"/>
              <a:t>bit CPU</a:t>
            </a:r>
            <a:r>
              <a:rPr lang="ko-KR" altLang="en-US"/>
              <a:t>의 메모리 정렬 방식</a:t>
            </a:r>
            <a:endParaRPr lang="ko-KR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8630" y="1254700"/>
            <a:ext cx="5388181" cy="5190449"/>
          </a:xfrm>
          <a:prstGeom prst="rect">
            <a:avLst/>
          </a:prstGeom>
        </p:spPr>
      </p:pic>
      <p:graphicFrame>
        <p:nvGraphicFramePr>
          <p:cNvPr id="33" name=""/>
          <p:cNvGraphicFramePr>
            <a:graphicFrameLocks noGrp="1"/>
          </p:cNvGraphicFramePr>
          <p:nvPr/>
        </p:nvGraphicFramePr>
        <p:xfrm>
          <a:off x="7249583" y="1026582"/>
          <a:ext cx="3164418" cy="50715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64418"/>
              </a:tblGrid>
              <a:tr h="10143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Stack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143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</a:tr>
              <a:tr h="10143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Heap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143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Data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143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Text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cxnSp>
        <p:nvCxnSpPr>
          <p:cNvPr id="34" name=""/>
          <p:cNvCxnSpPr/>
          <p:nvPr/>
        </p:nvCxnSpPr>
        <p:spPr>
          <a:xfrm>
            <a:off x="4254500" y="2656416"/>
            <a:ext cx="2942167" cy="18097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/>
          <p:nvPr/>
        </p:nvCxnSpPr>
        <p:spPr>
          <a:xfrm flipV="1">
            <a:off x="4984750" y="1449916"/>
            <a:ext cx="2211917" cy="17039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endCxn id="33" idx="1"/>
          </p:cNvCxnSpPr>
          <p:nvPr/>
        </p:nvCxnSpPr>
        <p:spPr>
          <a:xfrm rot="5400000" flipH="1" flipV="1">
            <a:off x="5845174" y="3792007"/>
            <a:ext cx="1634066" cy="11747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681" y="859291"/>
            <a:ext cx="6406241" cy="2918123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44578" y="217714"/>
            <a:ext cx="2999435" cy="3621541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038" y="4185461"/>
            <a:ext cx="10570029" cy="2265006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0348" y="3704772"/>
            <a:ext cx="4837338" cy="315322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1731"/>
            <a:ext cx="5827259" cy="2721301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3402" y="883332"/>
            <a:ext cx="3476625" cy="2859427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645" y="3909332"/>
            <a:ext cx="10801350" cy="2305050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3870" y="3736824"/>
            <a:ext cx="6643007" cy="295244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55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</a:t>
            </a:r>
            <a:endParaRPr xmlns:mc="http://schemas.openxmlformats.org/markup-compatibility/2006" xmlns:hp="http://schemas.haansoft.com/office/presentation/8.0" lang="en-US" altLang="ko-KR" sz="255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72041" y="783165"/>
            <a:ext cx="5090584" cy="3674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memory alignment</a:t>
            </a:r>
            <a:r>
              <a:rPr lang="ko-KR" altLang="en-US"/>
              <a:t>와 </a:t>
            </a:r>
            <a:r>
              <a:rPr lang="en-US" altLang="ko-KR"/>
              <a:t>false sharing</a:t>
            </a:r>
            <a:endParaRPr lang="en-US" altLang="ko-KR"/>
          </a:p>
        </p:txBody>
      </p:sp>
      <p:sp>
        <p:nvSpPr>
          <p:cNvPr id="46" name=""/>
          <p:cNvSpPr/>
          <p:nvPr/>
        </p:nvSpPr>
        <p:spPr>
          <a:xfrm>
            <a:off x="5487458" y="1037166"/>
            <a:ext cx="45720" cy="534458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9166">
            <a:off x="8504465" y="3251426"/>
            <a:ext cx="5334000" cy="790575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945" y="1452033"/>
            <a:ext cx="3343275" cy="28956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74" y="4822826"/>
            <a:ext cx="4505325" cy="32385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85593" y="1447043"/>
            <a:ext cx="3457575" cy="291465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57851" y="4839759"/>
            <a:ext cx="5067300" cy="24765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3892">
            <a:off x="2357875" y="3324664"/>
            <a:ext cx="5215609" cy="80772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55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55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"/>
          <p:cNvSpPr/>
          <p:nvPr/>
        </p:nvSpPr>
        <p:spPr>
          <a:xfrm>
            <a:off x="5921375" y="899583"/>
            <a:ext cx="45720" cy="5429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4067855"/>
            <a:ext cx="5334000" cy="79057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708" y="945091"/>
            <a:ext cx="4042834" cy="2862069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3567" y="884095"/>
            <a:ext cx="4053418" cy="2844262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955519"/>
            <a:ext cx="5886450" cy="91161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"/>
          <p:cNvSpPr/>
          <p:nvPr/>
        </p:nvSpPr>
        <p:spPr>
          <a:xfrm>
            <a:off x="6048375" y="910166"/>
            <a:ext cx="45720" cy="548216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3560" y="1000125"/>
            <a:ext cx="5178504" cy="5418666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1708" y="1016000"/>
            <a:ext cx="5230016" cy="538691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549" y="695852"/>
            <a:ext cx="6902449" cy="1068963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475" y="1767416"/>
            <a:ext cx="2358485" cy="4688417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04595" y="1880886"/>
            <a:ext cx="4139141" cy="264930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65838" y="3429000"/>
            <a:ext cx="5838824" cy="296288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299" y="4315593"/>
            <a:ext cx="4616449" cy="714936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0262" y="4332632"/>
            <a:ext cx="4711700" cy="729687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1483178" y="1836964"/>
            <a:ext cx="2490107" cy="1741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1700892" y="1986643"/>
            <a:ext cx="2122714" cy="36412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/>
              <a:t>Single thread</a:t>
            </a:r>
            <a:endParaRPr lang="en-US" altLang="ko-KR"/>
          </a:p>
        </p:txBody>
      </p:sp>
      <p:sp>
        <p:nvSpPr>
          <p:cNvPr id="39" name=""/>
          <p:cNvSpPr/>
          <p:nvPr/>
        </p:nvSpPr>
        <p:spPr>
          <a:xfrm>
            <a:off x="1619249" y="2517321"/>
            <a:ext cx="2231571" cy="911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1676399" y="2819400"/>
            <a:ext cx="2122714" cy="36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CPU cache</a:t>
            </a:r>
            <a:endParaRPr lang="en-US" altLang="ko-KR"/>
          </a:p>
        </p:txBody>
      </p:sp>
      <p:cxnSp>
        <p:nvCxnSpPr>
          <p:cNvPr id="41" name=""/>
          <p:cNvCxnSpPr/>
          <p:nvPr/>
        </p:nvCxnSpPr>
        <p:spPr>
          <a:xfrm rot="10800000" flipV="1">
            <a:off x="557892" y="3429000"/>
            <a:ext cx="1728107" cy="85725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44175" y="1378403"/>
            <a:ext cx="1647825" cy="135255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18801" y="1378403"/>
            <a:ext cx="1647825" cy="135255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6766" y="1378404"/>
            <a:ext cx="1647825" cy="135255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3036" y="1378403"/>
            <a:ext cx="1647825" cy="1352550"/>
          </a:xfrm>
          <a:prstGeom prst="rect">
            <a:avLst/>
          </a:prstGeom>
        </p:spPr>
      </p:pic>
      <p:cxnSp>
        <p:nvCxnSpPr>
          <p:cNvPr id="52" name=""/>
          <p:cNvCxnSpPr/>
          <p:nvPr/>
        </p:nvCxnSpPr>
        <p:spPr>
          <a:xfrm rot="16200000" flipH="1">
            <a:off x="5762627" y="3422198"/>
            <a:ext cx="1768928" cy="31296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"/>
          <p:cNvCxnSpPr/>
          <p:nvPr/>
        </p:nvCxnSpPr>
        <p:spPr>
          <a:xfrm rot="5400000">
            <a:off x="6429380" y="3041191"/>
            <a:ext cx="1959428" cy="1183832"/>
          </a:xfrm>
          <a:prstGeom prst="straightConnector1">
            <a:avLst/>
          </a:prstGeom>
          <a:ln w="28575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"/>
          <p:cNvCxnSpPr/>
          <p:nvPr/>
        </p:nvCxnSpPr>
        <p:spPr>
          <a:xfrm rot="10800000" flipV="1">
            <a:off x="6980464" y="2626180"/>
            <a:ext cx="2490110" cy="1986641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"/>
          <p:cNvCxnSpPr/>
          <p:nvPr/>
        </p:nvCxnSpPr>
        <p:spPr>
          <a:xfrm rot="10800000" flipV="1">
            <a:off x="7375071" y="2598970"/>
            <a:ext cx="3714778" cy="1973029"/>
          </a:xfrm>
          <a:prstGeom prst="straightConnector1">
            <a:avLst/>
          </a:prstGeom>
          <a:ln w="28575"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20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20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106707" y="1111242"/>
            <a:ext cx="4381500" cy="58496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1. </a:t>
            </a:r>
            <a:r>
              <a:rPr lang="ko-KR" altLang="en-US"/>
              <a:t>각 캐시 라인은 </a:t>
            </a:r>
            <a:r>
              <a:rPr lang="en-US" altLang="ko-KR"/>
              <a:t>shared(S)</a:t>
            </a:r>
            <a:r>
              <a:rPr lang="ko-KR" altLang="en-US"/>
              <a:t> </a:t>
            </a:r>
            <a:r>
              <a:rPr lang="en-US" altLang="ko-KR"/>
              <a:t>state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스레드 0의 작업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-&gt; </a:t>
            </a:r>
            <a:r>
              <a:rPr lang="en-US" altLang="ko-KR"/>
              <a:t>CPU1</a:t>
            </a:r>
            <a:r>
              <a:rPr lang="ko-KR" altLang="en-US"/>
              <a:t> 캐시 라인: </a:t>
            </a:r>
            <a:r>
              <a:rPr lang="en-US" altLang="ko-KR"/>
              <a:t>I state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-&gt; CPU0 </a:t>
            </a:r>
            <a:r>
              <a:rPr lang="ko-KR" altLang="en-US"/>
              <a:t>캐시 라인: </a:t>
            </a:r>
            <a:r>
              <a:rPr lang="en-US" altLang="ko-KR"/>
              <a:t>M</a:t>
            </a:r>
            <a:r>
              <a:rPr lang="ko-KR" altLang="en-US"/>
              <a:t> </a:t>
            </a:r>
            <a:r>
              <a:rPr lang="en-US" altLang="ko-KR"/>
              <a:t>state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스레드 1의 작업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-&gt; </a:t>
            </a:r>
            <a:r>
              <a:rPr lang="en-US" altLang="ko-KR"/>
              <a:t>Write back (CPU0</a:t>
            </a:r>
            <a:r>
              <a:rPr lang="ko-KR" altLang="en-US"/>
              <a:t> 캐시 -&gt; 주 메모리)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-&gt; </a:t>
            </a:r>
            <a:r>
              <a:rPr lang="en-US" altLang="ko-KR"/>
              <a:t>CPU0</a:t>
            </a:r>
            <a:r>
              <a:rPr lang="ko-KR" altLang="en-US"/>
              <a:t> 캐시 라인: </a:t>
            </a:r>
            <a:r>
              <a:rPr lang="en-US" altLang="ko-KR"/>
              <a:t>I state 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-&gt; CPU1</a:t>
            </a:r>
            <a:r>
              <a:rPr lang="ko-KR" altLang="en-US"/>
              <a:t> 캐시 라인: </a:t>
            </a:r>
            <a:r>
              <a:rPr lang="en-US" altLang="ko-KR"/>
              <a:t>M state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∴ 결과적으로 스레드의 병렬성을 활용하지 못하고</a:t>
            </a:r>
            <a:r>
              <a:rPr lang="en-US" altLang="ko-KR"/>
              <a:t> flush</a:t>
            </a:r>
            <a:r>
              <a:rPr lang="ko-KR" altLang="en-US"/>
              <a:t> 오버헤드 증가로 최종 수행시간은 싱글 스레드보다 더 증가한다.</a:t>
            </a:r>
            <a:endParaRPr lang="ko-KR" altLang="en-US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4" y="741589"/>
            <a:ext cx="6385833" cy="562482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82623" y="1037165"/>
            <a:ext cx="4360336" cy="3663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싱글 스레드 &amp; 1</a:t>
            </a:r>
            <a:r>
              <a:rPr lang="en-US" altLang="ko-KR"/>
              <a:t>B</a:t>
            </a:r>
            <a:r>
              <a:rPr lang="ko-KR" altLang="en-US"/>
              <a:t> 정렬 구조체 배열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7328960" y="1005416"/>
            <a:ext cx="4677832" cy="3674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멀티 스레드&amp; 1</a:t>
            </a:r>
            <a:r>
              <a:rPr lang="en-US" altLang="ko-KR"/>
              <a:t>B</a:t>
            </a:r>
            <a:r>
              <a:rPr lang="ko-KR" altLang="en-US"/>
              <a:t> 정렬 구조체 배열</a:t>
            </a: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6080125" y="941916"/>
            <a:ext cx="45720" cy="5429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929" y="1473728"/>
            <a:ext cx="4826644" cy="4937125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8004" y="1471084"/>
            <a:ext cx="4726516" cy="491066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904" y="4359845"/>
            <a:ext cx="5174343" cy="801335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5471" y="4333454"/>
            <a:ext cx="5846529" cy="90543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283153"/>
            <a:ext cx="1647825" cy="1352550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39730" y="1283153"/>
            <a:ext cx="1647825" cy="1352550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0946" y="1283155"/>
            <a:ext cx="1647825" cy="135255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01337" y="1337581"/>
            <a:ext cx="1647825" cy="1352550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204107" y="1000125"/>
            <a:ext cx="1647825" cy="135255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9007" y="986517"/>
            <a:ext cx="1647825" cy="1352550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7436" y="959302"/>
            <a:ext cx="1647825" cy="135255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48175" y="986517"/>
            <a:ext cx="1647825" cy="1352550"/>
          </a:xfrm>
          <a:prstGeom prst="rect">
            <a:avLst/>
          </a:prstGeom>
        </p:spPr>
      </p:pic>
      <p:cxnSp>
        <p:nvCxnSpPr>
          <p:cNvPr id="61" name=""/>
          <p:cNvCxnSpPr/>
          <p:nvPr/>
        </p:nvCxnSpPr>
        <p:spPr>
          <a:xfrm rot="5400000">
            <a:off x="-819828" y="3303131"/>
            <a:ext cx="2898321" cy="26534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/>
          <p:nvPr/>
        </p:nvCxnSpPr>
        <p:spPr>
          <a:xfrm rot="5400000">
            <a:off x="904194" y="3146650"/>
            <a:ext cx="2596244" cy="363313"/>
          </a:xfrm>
          <a:prstGeom prst="straightConnector1">
            <a:avLst/>
          </a:prstGeom>
          <a:ln w="28575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"/>
          <p:cNvCxnSpPr/>
          <p:nvPr/>
        </p:nvCxnSpPr>
        <p:spPr>
          <a:xfrm rot="5400000">
            <a:off x="2320018" y="3102427"/>
            <a:ext cx="2408464" cy="285752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"/>
          <p:cNvCxnSpPr/>
          <p:nvPr/>
        </p:nvCxnSpPr>
        <p:spPr>
          <a:xfrm rot="5400000">
            <a:off x="3435804" y="2612571"/>
            <a:ext cx="2381249" cy="1265465"/>
          </a:xfrm>
          <a:prstGeom prst="straightConnector1">
            <a:avLst/>
          </a:prstGeom>
          <a:ln w="28575"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"/>
          <p:cNvCxnSpPr/>
          <p:nvPr/>
        </p:nvCxnSpPr>
        <p:spPr>
          <a:xfrm rot="5400000">
            <a:off x="9834578" y="2779243"/>
            <a:ext cx="2211159" cy="1292710"/>
          </a:xfrm>
          <a:prstGeom prst="straightConnector1">
            <a:avLst/>
          </a:prstGeom>
          <a:ln w="28575"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"/>
          <p:cNvCxnSpPr/>
          <p:nvPr/>
        </p:nvCxnSpPr>
        <p:spPr>
          <a:xfrm rot="5400000">
            <a:off x="8579332" y="3190846"/>
            <a:ext cx="2401660" cy="578360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"/>
          <p:cNvCxnSpPr/>
          <p:nvPr/>
        </p:nvCxnSpPr>
        <p:spPr>
          <a:xfrm rot="5400000">
            <a:off x="7133551" y="3418786"/>
            <a:ext cx="2462893" cy="197319"/>
          </a:xfrm>
          <a:prstGeom prst="straightConnector1">
            <a:avLst/>
          </a:prstGeom>
          <a:ln w="28575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"/>
          <p:cNvCxnSpPr/>
          <p:nvPr/>
        </p:nvCxnSpPr>
        <p:spPr>
          <a:xfrm rot="5400000">
            <a:off x="5507495" y="3371164"/>
            <a:ext cx="2530929" cy="38781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"/>
          <p:cNvSpPr/>
          <p:nvPr/>
        </p:nvSpPr>
        <p:spPr>
          <a:xfrm>
            <a:off x="6096000" y="830035"/>
            <a:ext cx="45720" cy="557892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51983" y="192548"/>
            <a:ext cx="8313273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 </a:t>
            </a:r>
            <a:endParaRPr lang="en-US" altLang="ko-KR" sz="2888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714" y="3776875"/>
            <a:ext cx="4055547" cy="2743752"/>
          </a:xfrm>
          <a:prstGeom prst="rect">
            <a:avLst/>
          </a:prstGeom>
        </p:spPr>
      </p:pic>
      <p:graphicFrame>
        <p:nvGraphicFramePr>
          <p:cNvPr id="50" name=""/>
          <p:cNvGraphicFramePr>
            <a:graphicFrameLocks noGrp="1"/>
          </p:cNvGraphicFramePr>
          <p:nvPr/>
        </p:nvGraphicFramePr>
        <p:xfrm>
          <a:off x="5683938" y="1101354"/>
          <a:ext cx="6096000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075214"/>
                <a:gridCol w="1682337"/>
                <a:gridCol w="1338449"/>
              </a:tblGrid>
              <a:tr h="370840">
                <a:tc grid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   0x1100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0x1000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0x0100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370840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"/>
          <p:cNvGraphicFramePr>
            <a:graphicFrameLocks noGrp="1"/>
          </p:cNvGraphicFramePr>
          <p:nvPr/>
        </p:nvGraphicFramePr>
        <p:xfrm>
          <a:off x="5111340" y="3429000"/>
          <a:ext cx="6714556" cy="13601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4468"/>
                <a:gridCol w="1756558"/>
                <a:gridCol w="1573530"/>
              </a:tblGrid>
              <a:tr h="680093">
                <a:tc grid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 4Byte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                                                                0x0100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00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SHORT 2BYTE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                       0x0010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CHAR 1BYTE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   0x0001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endParaRPr lang="ko-KR" altLang="en-US"/>
                    </a:p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"/>
          <p:cNvGraphicFramePr>
            <a:graphicFrameLocks noGrp="1"/>
          </p:cNvGraphicFramePr>
          <p:nvPr/>
        </p:nvGraphicFramePr>
        <p:xfrm>
          <a:off x="5115297" y="4917901"/>
          <a:ext cx="6714505" cy="13601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4468"/>
                <a:gridCol w="1756558"/>
                <a:gridCol w="1573479"/>
              </a:tblGrid>
              <a:tr h="680093">
                <a:tc grid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 4Byte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00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SHORT 2BYTE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Padding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CHAR 1BYTE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54" name=""/>
          <p:cNvCxnSpPr/>
          <p:nvPr/>
        </p:nvCxnSpPr>
        <p:spPr>
          <a:xfrm rot="5400000" flipH="1" flipV="1">
            <a:off x="4289961" y="4554679"/>
            <a:ext cx="841166" cy="6679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872" y="779995"/>
            <a:ext cx="2638425" cy="108585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337" y="3555661"/>
            <a:ext cx="5344516" cy="27584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171" y="1771650"/>
            <a:ext cx="2600325" cy="102870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6687" y="2886075"/>
            <a:ext cx="8810625" cy="5429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82623" y="10371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멀티스레드 &amp; 1</a:t>
            </a:r>
            <a:r>
              <a:rPr lang="en-US" altLang="ko-KR"/>
              <a:t>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" y="1828802"/>
            <a:ext cx="2981387" cy="3037114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55509" y="1792741"/>
            <a:ext cx="3011167" cy="3082018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3650" y="1779133"/>
            <a:ext cx="2941770" cy="3136446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7823" y="1783216"/>
            <a:ext cx="3068845" cy="315549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253246" y="923772"/>
            <a:ext cx="4677832" cy="3674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멀티 스레드&amp; 8</a:t>
            </a:r>
            <a:r>
              <a:rPr lang="en-US" altLang="ko-KR"/>
              <a:t>B</a:t>
            </a:r>
            <a:r>
              <a:rPr lang="ko-KR" altLang="en-US"/>
              <a:t> 정렬 구조체 배열</a:t>
            </a: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2075"/>
            <a:ext cx="3148253" cy="327659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22839" y="1338262"/>
            <a:ext cx="3079212" cy="329701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4048" y="1366837"/>
            <a:ext cx="3161442" cy="3267075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60366" y="1333500"/>
            <a:ext cx="3167525" cy="32793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36655" y="3829167"/>
            <a:ext cx="4031342" cy="62432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21068" y="1405617"/>
            <a:ext cx="1647825" cy="135255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0622" y="1405617"/>
            <a:ext cx="1647825" cy="135255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8266" y="1419225"/>
            <a:ext cx="1647825" cy="135255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6179" y="1419225"/>
            <a:ext cx="1647825" cy="135255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94731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3114" y="1394732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24880" y="1381125"/>
            <a:ext cx="1647825" cy="1352550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8675" y="1397454"/>
            <a:ext cx="1647825" cy="135255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2982" y="4457817"/>
            <a:ext cx="4017735" cy="622215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6590" y="5029319"/>
            <a:ext cx="4099379" cy="634859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6853" y="4488035"/>
            <a:ext cx="5131254" cy="920779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515" y="5389949"/>
            <a:ext cx="5158469" cy="925663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9311" y="5685183"/>
            <a:ext cx="4099379" cy="634859"/>
          </a:xfrm>
          <a:prstGeom prst="rect">
            <a:avLst/>
          </a:prstGeom>
        </p:spPr>
      </p:pic>
      <p:cxnSp>
        <p:nvCxnSpPr>
          <p:cNvPr id="80" name=""/>
          <p:cNvCxnSpPr/>
          <p:nvPr/>
        </p:nvCxnSpPr>
        <p:spPr>
          <a:xfrm rot="5400000">
            <a:off x="-625928" y="3694338"/>
            <a:ext cx="2735035" cy="244931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/>
          <p:nvPr/>
        </p:nvCxnSpPr>
        <p:spPr>
          <a:xfrm rot="16200000" flipH="1">
            <a:off x="1077690" y="3615423"/>
            <a:ext cx="2705100" cy="351052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"/>
          <p:cNvCxnSpPr/>
          <p:nvPr/>
        </p:nvCxnSpPr>
        <p:spPr>
          <a:xfrm rot="10800000" flipV="1">
            <a:off x="673552" y="2438403"/>
            <a:ext cx="3377298" cy="304527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"/>
          <p:cNvCxnSpPr/>
          <p:nvPr/>
        </p:nvCxnSpPr>
        <p:spPr>
          <a:xfrm rot="5400000">
            <a:off x="2023385" y="2952748"/>
            <a:ext cx="3698419" cy="261529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"/>
          <p:cNvCxnSpPr/>
          <p:nvPr/>
        </p:nvCxnSpPr>
        <p:spPr>
          <a:xfrm rot="5400000">
            <a:off x="6091919" y="3211283"/>
            <a:ext cx="1807029" cy="28847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"/>
          <p:cNvCxnSpPr/>
          <p:nvPr/>
        </p:nvCxnSpPr>
        <p:spPr>
          <a:xfrm rot="5400000">
            <a:off x="6459312" y="2857498"/>
            <a:ext cx="2392136" cy="169001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rot="5400000">
            <a:off x="6799496" y="2462883"/>
            <a:ext cx="3072495" cy="305073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/>
          <p:nvPr/>
        </p:nvCxnSpPr>
        <p:spPr>
          <a:xfrm rot="10800000" flipV="1">
            <a:off x="6837588" y="2465616"/>
            <a:ext cx="4275375" cy="369841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953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953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6080125" y="941916"/>
            <a:ext cx="45720" cy="5429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1</a:t>
            </a:r>
            <a:r>
              <a:rPr lang="en-US" altLang="ko-KR"/>
              <a:t>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6390068" y="910166"/>
            <a:ext cx="4677832" cy="36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 스레드&amp; 8</a:t>
            </a:r>
            <a:r>
              <a:rPr lang="en-US" altLang="ko-KR"/>
              <a:t>B</a:t>
            </a:r>
            <a:r>
              <a:rPr lang="ko-KR" altLang="en-US"/>
              <a:t> 정렬 구조체 배열</a:t>
            </a: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451" y="1297439"/>
            <a:ext cx="3817962" cy="506593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2623" y="1323975"/>
            <a:ext cx="3921375" cy="50673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"/>
          <p:cNvGraphicFramePr>
            <a:graphicFrameLocks noGrp="1"/>
          </p:cNvGraphicFramePr>
          <p:nvPr/>
        </p:nvGraphicFramePr>
        <p:xfrm>
          <a:off x="6095999" y="4798786"/>
          <a:ext cx="6096000" cy="147301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32000"/>
                <a:gridCol w="2032000"/>
                <a:gridCol w="2032000"/>
              </a:tblGrid>
              <a:tr h="147301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6080125" y="941916"/>
            <a:ext cx="45720" cy="5429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1</a:t>
            </a:r>
            <a:r>
              <a:rPr lang="en-US" altLang="ko-KR"/>
              <a:t>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6390068" y="910166"/>
            <a:ext cx="4677832" cy="36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 스레드&amp; 8</a:t>
            </a:r>
            <a:r>
              <a:rPr lang="en-US" altLang="ko-KR"/>
              <a:t>B</a:t>
            </a:r>
            <a:r>
              <a:rPr lang="ko-KR" altLang="en-US"/>
              <a:t> 정렬 구조체 배열</a:t>
            </a:r>
            <a:endParaRPr lang="ko-KR" altLang="en-US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2042">
            <a:off x="6795760" y="4518227"/>
            <a:ext cx="635817" cy="203387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2042">
            <a:off x="8812340" y="4507342"/>
            <a:ext cx="635817" cy="2033872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2042">
            <a:off x="10856423" y="4482848"/>
            <a:ext cx="635817" cy="2033872"/>
          </a:xfrm>
          <a:prstGeom prst="rect">
            <a:avLst/>
          </a:prstGeom>
        </p:spPr>
      </p:pic>
      <p:graphicFrame>
        <p:nvGraphicFramePr>
          <p:cNvPr id="51" name=""/>
          <p:cNvGraphicFramePr>
            <a:graphicFrameLocks noGrp="1"/>
          </p:cNvGraphicFramePr>
          <p:nvPr/>
        </p:nvGraphicFramePr>
        <p:xfrm>
          <a:off x="0" y="4801508"/>
          <a:ext cx="6096000" cy="147301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32000"/>
                <a:gridCol w="2032000"/>
                <a:gridCol w="2032000"/>
              </a:tblGrid>
              <a:tr h="147301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1016">
            <a:off x="737788" y="4523982"/>
            <a:ext cx="593102" cy="206713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55377">
            <a:off x="2838002" y="4486831"/>
            <a:ext cx="621760" cy="216701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2707" y="5239430"/>
            <a:ext cx="1853293" cy="60876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1108981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9828" y="2431594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9399" y="1152523"/>
            <a:ext cx="1647825" cy="135255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6853" y="2431597"/>
            <a:ext cx="1647825" cy="135255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182461"/>
            <a:ext cx="1647825" cy="135255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5110" y="2543175"/>
            <a:ext cx="1647825" cy="135255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37788" y="1196067"/>
            <a:ext cx="1647825" cy="135255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16860" y="2461533"/>
            <a:ext cx="1647825" cy="13525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3694339" y="2735034"/>
            <a:ext cx="3469822" cy="2476500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1</a:t>
            </a:r>
            <a:r>
              <a:rPr lang="en-US" altLang="ko-KR"/>
              <a:t>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1016">
            <a:off x="5017193" y="2333926"/>
            <a:ext cx="620472" cy="216252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55377">
            <a:off x="5028752" y="2976437"/>
            <a:ext cx="621760" cy="216701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2707" y="4409393"/>
            <a:ext cx="2193471" cy="72050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1321" y="1217838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8256" y="1234166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3828" y="1234165"/>
            <a:ext cx="1647825" cy="135255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45461" y="1315810"/>
            <a:ext cx="1647825" cy="135255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3925660" y="2680606"/>
            <a:ext cx="3442606" cy="3654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L3 Cache (Shared cache)</a:t>
            </a:r>
            <a:endParaRPr lang="en-US" altLang="ko-KR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1410" y="5317842"/>
            <a:ext cx="11389180" cy="1127860"/>
          </a:xfrm>
          <a:prstGeom prst="rect">
            <a:avLst/>
          </a:prstGeom>
        </p:spPr>
      </p:pic>
      <p:sp>
        <p:nvSpPr>
          <p:cNvPr id="75" name=""/>
          <p:cNvSpPr txBox="1"/>
          <p:nvPr/>
        </p:nvSpPr>
        <p:spPr>
          <a:xfrm>
            <a:off x="10436680" y="5089072"/>
            <a:ext cx="1190624" cy="6430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 memory</a:t>
            </a:r>
            <a:endParaRPr lang="en-US" altLang="ko-KR"/>
          </a:p>
        </p:txBody>
      </p:sp>
      <p:cxnSp>
        <p:nvCxnSpPr>
          <p:cNvPr id="77" name=""/>
          <p:cNvCxnSpPr/>
          <p:nvPr/>
        </p:nvCxnSpPr>
        <p:spPr>
          <a:xfrm>
            <a:off x="1639661" y="2245178"/>
            <a:ext cx="2653392" cy="96610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/>
          <p:nvPr/>
        </p:nvCxnSpPr>
        <p:spPr>
          <a:xfrm>
            <a:off x="4333881" y="2245178"/>
            <a:ext cx="1319886" cy="1183821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"/>
          <p:cNvCxnSpPr/>
          <p:nvPr/>
        </p:nvCxnSpPr>
        <p:spPr>
          <a:xfrm rot="10800000" flipV="1">
            <a:off x="4987017" y="2313215"/>
            <a:ext cx="2884715" cy="159203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/>
          <p:nvPr/>
        </p:nvCxnSpPr>
        <p:spPr>
          <a:xfrm rot="10800000" flipV="1">
            <a:off x="6096000" y="2394870"/>
            <a:ext cx="4238632" cy="1496772"/>
          </a:xfrm>
          <a:prstGeom prst="straightConnector1">
            <a:avLst/>
          </a:prstGeom>
          <a:ln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/>
          <p:nvPr/>
        </p:nvCxnSpPr>
        <p:spPr>
          <a:xfrm flipV="1">
            <a:off x="2251980" y="3660321"/>
            <a:ext cx="1864179" cy="1768928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"/>
          <p:cNvCxnSpPr>
            <a:endCxn id="54" idx="2"/>
          </p:cNvCxnSpPr>
          <p:nvPr/>
        </p:nvCxnSpPr>
        <p:spPr>
          <a:xfrm rot="5400000" flipH="1" flipV="1">
            <a:off x="3372492" y="4453001"/>
            <a:ext cx="1262712" cy="50473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"/>
          <p:cNvCxnSpPr>
            <a:endCxn id="56" idx="3"/>
          </p:cNvCxnSpPr>
          <p:nvPr/>
        </p:nvCxnSpPr>
        <p:spPr>
          <a:xfrm rot="10800000">
            <a:off x="6436178" y="4769647"/>
            <a:ext cx="1100811" cy="58340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3694339" y="2735034"/>
            <a:ext cx="3469822" cy="2476500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</a:t>
            </a:r>
            <a:r>
              <a:rPr lang="en-US" altLang="ko-KR"/>
              <a:t>8B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321" y="1217838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8256" y="1234166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3828" y="1234165"/>
            <a:ext cx="1647825" cy="135255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45461" y="1315810"/>
            <a:ext cx="1647825" cy="135255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3925660" y="2680606"/>
            <a:ext cx="3442606" cy="3654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L3 Cache (Shared cache)</a:t>
            </a:r>
            <a:endParaRPr lang="en-US" altLang="ko-KR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2">
            <a:off x="5026831" y="2412063"/>
            <a:ext cx="635817" cy="2033872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2">
            <a:off x="5013224" y="3130298"/>
            <a:ext cx="635817" cy="2033872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2">
            <a:off x="5026832" y="3810655"/>
            <a:ext cx="635817" cy="2033872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9650" y="5309507"/>
            <a:ext cx="10172700" cy="1028700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8878659" y="5102678"/>
            <a:ext cx="2272393" cy="6389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memory</a:t>
            </a:r>
            <a:endParaRPr lang="en-US" altLang="ko-KR"/>
          </a:p>
        </p:txBody>
      </p:sp>
      <p:cxnSp>
        <p:nvCxnSpPr>
          <p:cNvPr id="86" name=""/>
          <p:cNvCxnSpPr/>
          <p:nvPr/>
        </p:nvCxnSpPr>
        <p:spPr>
          <a:xfrm>
            <a:off x="1462766" y="2258785"/>
            <a:ext cx="2939144" cy="140153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/>
          <p:nvPr/>
        </p:nvCxnSpPr>
        <p:spPr>
          <a:xfrm rot="16200000" flipH="1">
            <a:off x="3463013" y="3061603"/>
            <a:ext cx="1741714" cy="8165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"/>
          <p:cNvCxnSpPr/>
          <p:nvPr/>
        </p:nvCxnSpPr>
        <p:spPr>
          <a:xfrm rot="10800000" flipV="1">
            <a:off x="5272767" y="2299608"/>
            <a:ext cx="2054683" cy="1823356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"/>
          <p:cNvCxnSpPr/>
          <p:nvPr/>
        </p:nvCxnSpPr>
        <p:spPr>
          <a:xfrm rot="10800000" flipV="1">
            <a:off x="5762625" y="2394870"/>
            <a:ext cx="4640042" cy="2462880"/>
          </a:xfrm>
          <a:prstGeom prst="straightConnector1">
            <a:avLst/>
          </a:prstGeom>
          <a:ln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"/>
          <p:cNvCxnSpPr>
            <a:endCxn id="77" idx="2"/>
          </p:cNvCxnSpPr>
          <p:nvPr/>
        </p:nvCxnSpPr>
        <p:spPr>
          <a:xfrm flipV="1">
            <a:off x="2251980" y="3431353"/>
            <a:ext cx="2075826" cy="199789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"/>
          <p:cNvCxnSpPr>
            <a:endCxn id="78" idx="2"/>
          </p:cNvCxnSpPr>
          <p:nvPr/>
        </p:nvCxnSpPr>
        <p:spPr>
          <a:xfrm rot="5400000" flipH="1" flipV="1">
            <a:off x="3160329" y="4343415"/>
            <a:ext cx="1347696" cy="96004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"/>
          <p:cNvCxnSpPr>
            <a:endCxn id="79" idx="0"/>
          </p:cNvCxnSpPr>
          <p:nvPr/>
        </p:nvCxnSpPr>
        <p:spPr>
          <a:xfrm rot="16200000" flipV="1">
            <a:off x="6202371" y="4984541"/>
            <a:ext cx="617618" cy="29901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819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819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692" y="1023257"/>
            <a:ext cx="4860471" cy="4299647"/>
          </a:xfrm>
          <a:prstGeom prst="rect">
            <a:avLst/>
          </a:prstGeom>
        </p:spPr>
      </p:pic>
      <p:sp>
        <p:nvSpPr>
          <p:cNvPr id="93" name=""/>
          <p:cNvSpPr txBox="1"/>
          <p:nvPr/>
        </p:nvSpPr>
        <p:spPr>
          <a:xfrm>
            <a:off x="6095999" y="2394858"/>
            <a:ext cx="5789841" cy="14608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SMP (Symmetric Multi Processing)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Cache false sharing =&gt; memory </a:t>
            </a:r>
            <a:r>
              <a:rPr lang="ko-KR" altLang="en-US"/>
              <a:t>접근 오버헤드 증가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따라서 메모리 공간과 성능 </a:t>
            </a:r>
            <a:r>
              <a:rPr lang="en-US" altLang="ko-KR"/>
              <a:t>Trade off</a:t>
            </a:r>
            <a:r>
              <a:rPr lang="ko-KR" altLang="en-US"/>
              <a:t>가 나타남.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73042" y="1102859"/>
            <a:ext cx="4093028" cy="3258735"/>
          </a:xfrm>
          <a:prstGeom prst="rect">
            <a:avLst/>
          </a:prstGeom>
        </p:spPr>
      </p:pic>
      <p:sp>
        <p:nvSpPr>
          <p:cNvPr id="99" name=""/>
          <p:cNvSpPr txBox="1"/>
          <p:nvPr/>
        </p:nvSpPr>
        <p:spPr>
          <a:xfrm>
            <a:off x="1074964" y="4626431"/>
            <a:ext cx="9749521" cy="1458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CMP (Chip Multi Processing)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Cache false sharing =&gt; </a:t>
            </a:r>
            <a:r>
              <a:rPr lang="ko-KR" altLang="en-US"/>
              <a:t>공유 캐시 상 접근 오버헤드 증가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하지만 메인 메모리 상에선 데이터들의 직접도 감소로 오히려 오버헤드가 증가할 수 있음. </a:t>
            </a:r>
            <a:endParaRPr lang="ko-KR" altLang="en-US"/>
          </a:p>
        </p:txBody>
      </p:sp>
      <p:pic>
        <p:nvPicPr>
          <p:cNvPr id="100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38063" y="869043"/>
            <a:ext cx="5768104" cy="38303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809624" y="2598962"/>
            <a:ext cx="3469822" cy="2476500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685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Cache false sharing </a:t>
            </a: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1</a:t>
            </a:r>
            <a:r>
              <a:rPr lang="en-US" altLang="ko-KR"/>
              <a:t>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1015">
            <a:off x="2254943" y="2034675"/>
            <a:ext cx="620472" cy="216252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55377">
            <a:off x="2293716" y="2670409"/>
            <a:ext cx="621760" cy="216701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7671" y="4055607"/>
            <a:ext cx="2193471" cy="72050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1321" y="1217838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1327" y="1179737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6149" y="1125308"/>
            <a:ext cx="1647825" cy="135255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2140" y="1098095"/>
            <a:ext cx="1647825" cy="135255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1129393" y="2462891"/>
            <a:ext cx="3442607" cy="3654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L3 Cache (Shared cache)</a:t>
            </a:r>
            <a:endParaRPr lang="en-US" altLang="ko-KR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1410" y="5317842"/>
            <a:ext cx="11389180" cy="1127860"/>
          </a:xfrm>
          <a:prstGeom prst="rect">
            <a:avLst/>
          </a:prstGeom>
        </p:spPr>
      </p:pic>
      <p:sp>
        <p:nvSpPr>
          <p:cNvPr id="75" name=""/>
          <p:cNvSpPr txBox="1"/>
          <p:nvPr/>
        </p:nvSpPr>
        <p:spPr>
          <a:xfrm>
            <a:off x="8327574" y="5129894"/>
            <a:ext cx="1190624" cy="6430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 memory</a:t>
            </a:r>
            <a:endParaRPr lang="en-US" altLang="ko-KR"/>
          </a:p>
        </p:txBody>
      </p:sp>
      <p:cxnSp>
        <p:nvCxnSpPr>
          <p:cNvPr id="77" name=""/>
          <p:cNvCxnSpPr/>
          <p:nvPr/>
        </p:nvCxnSpPr>
        <p:spPr>
          <a:xfrm rot="5400000">
            <a:off x="1296080" y="2513918"/>
            <a:ext cx="612321" cy="7484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/>
          <p:nvPr/>
        </p:nvCxnSpPr>
        <p:spPr>
          <a:xfrm rot="16200000" flipH="1">
            <a:off x="2459494" y="2731637"/>
            <a:ext cx="1020535" cy="47619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"/>
          <p:cNvCxnSpPr/>
          <p:nvPr/>
        </p:nvCxnSpPr>
        <p:spPr>
          <a:xfrm rot="10800000" flipV="1">
            <a:off x="2286000" y="2177143"/>
            <a:ext cx="1646466" cy="1551213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/>
          <p:nvPr/>
        </p:nvCxnSpPr>
        <p:spPr>
          <a:xfrm rot="10800000" flipV="1">
            <a:off x="3605893" y="2149928"/>
            <a:ext cx="1891394" cy="1728107"/>
          </a:xfrm>
          <a:prstGeom prst="straightConnector1">
            <a:avLst/>
          </a:prstGeom>
          <a:ln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>
            <a:endCxn id="53" idx="2"/>
          </p:cNvCxnSpPr>
          <p:nvPr/>
        </p:nvCxnSpPr>
        <p:spPr>
          <a:xfrm rot="16200000" flipV="1">
            <a:off x="712708" y="3889975"/>
            <a:ext cx="2310481" cy="76806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"/>
          <p:cNvCxnSpPr>
            <a:endCxn id="54" idx="2"/>
          </p:cNvCxnSpPr>
          <p:nvPr/>
        </p:nvCxnSpPr>
        <p:spPr>
          <a:xfrm rot="10800000">
            <a:off x="1521179" y="3767981"/>
            <a:ext cx="2230303" cy="156874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"/>
          <p:cNvCxnSpPr>
            <a:endCxn id="56" idx="1"/>
          </p:cNvCxnSpPr>
          <p:nvPr/>
        </p:nvCxnSpPr>
        <p:spPr>
          <a:xfrm rot="10800000">
            <a:off x="1507671" y="4415860"/>
            <a:ext cx="6029318" cy="937195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2073103"/>
            <a:ext cx="7648575" cy="300236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51983" y="192548"/>
            <a:ext cx="8313273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 </a:t>
            </a:r>
            <a:endParaRPr lang="en-US" altLang="ko-KR" sz="2888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969" y="978664"/>
            <a:ext cx="5683332" cy="252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722" y="3429000"/>
            <a:ext cx="3431597" cy="2658715"/>
          </a:xfrm>
          <a:prstGeom prst="rect">
            <a:avLst/>
          </a:prstGeom>
        </p:spPr>
      </p:pic>
      <p:graphicFrame>
        <p:nvGraphicFramePr>
          <p:cNvPr id="52" name=""/>
          <p:cNvGraphicFramePr>
            <a:graphicFrameLocks noGrp="1"/>
          </p:cNvGraphicFramePr>
          <p:nvPr/>
        </p:nvGraphicFramePr>
        <p:xfrm>
          <a:off x="4975268" y="4839722"/>
          <a:ext cx="6726554" cy="13601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98570"/>
                <a:gridCol w="1754505"/>
                <a:gridCol w="1573479"/>
              </a:tblGrid>
              <a:tr h="680093">
                <a:tc grid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 4Byte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                                                            0x000100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00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SHORT 2Byte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                    0x000010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CHAR 1Byte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       0x000001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en-US" altLang="ko-KR"/>
                        <a:t>     </a:t>
                      </a:r>
                      <a:r>
                        <a:rPr lang="ko-KR" altLang="en-US"/>
                        <a:t>0</a:t>
                      </a:r>
                      <a:r>
                        <a:rPr lang="en-US" altLang="ko-KR"/>
                        <a:t>x000000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60" name=""/>
          <p:cNvCxnSpPr/>
          <p:nvPr/>
        </p:nvCxnSpPr>
        <p:spPr>
          <a:xfrm flipV="1">
            <a:off x="3782782" y="5235039"/>
            <a:ext cx="1162796" cy="37105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"/>
          <p:cNvGraphicFramePr>
            <a:graphicFrameLocks noGrp="1"/>
          </p:cNvGraphicFramePr>
          <p:nvPr/>
        </p:nvGraphicFramePr>
        <p:xfrm>
          <a:off x="4975265" y="1582552"/>
          <a:ext cx="5995107" cy="294595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99259"/>
                <a:gridCol w="1499259"/>
                <a:gridCol w="1499259"/>
                <a:gridCol w="1497330"/>
              </a:tblGrid>
              <a:tr h="3723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    0x011000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    0x010100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    0x010000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    0x001100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    0x001000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0x000100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351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r">
                        <a:defRPr lang="ko-KR" altLang="en-US"/>
                      </a:pPr>
                      <a:r>
                        <a:rPr lang="en-US" altLang="ko-KR"/>
                        <a:t>0x000000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5955" y="1298578"/>
            <a:ext cx="2638425" cy="108585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837" y="2283883"/>
            <a:ext cx="2600325" cy="10287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591910" y="2626176"/>
            <a:ext cx="3469822" cy="2476500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20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perf stat -e (event)</a:t>
            </a:r>
            <a:endParaRPr xmlns:mc="http://schemas.openxmlformats.org/markup-compatibility/2006" xmlns:hp="http://schemas.haansoft.com/office/presentation/8.0" lang="en-US" altLang="ko-KR" sz="220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00980" y="846665"/>
            <a:ext cx="4360336" cy="36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멀티스레드 &amp; </a:t>
            </a:r>
            <a:r>
              <a:rPr lang="en-US" altLang="ko-KR"/>
              <a:t>8B</a:t>
            </a:r>
            <a:r>
              <a:rPr lang="ko-KR" altLang="en-US"/>
              <a:t> 정렬 구조체 배열	</a:t>
            </a:r>
            <a:endParaRPr lang="ko-KR" altLang="en-US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321" y="1217838"/>
            <a:ext cx="1647825" cy="13525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8041" y="1206951"/>
            <a:ext cx="1647825" cy="135255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8435" y="1206951"/>
            <a:ext cx="1647825" cy="135255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1962" y="1206952"/>
            <a:ext cx="1647825" cy="135255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741588" y="2735034"/>
            <a:ext cx="3442606" cy="3654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L3 Cache (Shared cache)</a:t>
            </a:r>
            <a:endParaRPr lang="en-US" altLang="ko-KR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1">
            <a:off x="1801938" y="2412064"/>
            <a:ext cx="635817" cy="2033872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1">
            <a:off x="1788331" y="3021440"/>
            <a:ext cx="635817" cy="2033872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2041">
            <a:off x="1788331" y="3647370"/>
            <a:ext cx="635817" cy="2033872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9650" y="5309507"/>
            <a:ext cx="10172700" cy="1028700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8878659" y="5102678"/>
            <a:ext cx="2272393" cy="6389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memory</a:t>
            </a:r>
            <a:endParaRPr lang="en-US" altLang="ko-KR"/>
          </a:p>
        </p:txBody>
      </p:sp>
      <p:cxnSp>
        <p:nvCxnSpPr>
          <p:cNvPr id="86" name=""/>
          <p:cNvCxnSpPr/>
          <p:nvPr/>
        </p:nvCxnSpPr>
        <p:spPr>
          <a:xfrm rot="5400000">
            <a:off x="636132" y="2806473"/>
            <a:ext cx="1374322" cy="27894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/>
          <p:nvPr/>
        </p:nvCxnSpPr>
        <p:spPr>
          <a:xfrm rot="16200000" flipH="1">
            <a:off x="1700894" y="3129641"/>
            <a:ext cx="1823355" cy="190501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"/>
          <p:cNvCxnSpPr/>
          <p:nvPr/>
        </p:nvCxnSpPr>
        <p:spPr>
          <a:xfrm rot="5400000">
            <a:off x="1864176" y="2462887"/>
            <a:ext cx="2340425" cy="1959436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"/>
          <p:cNvCxnSpPr>
            <a:endCxn id="67" idx="2"/>
          </p:cNvCxnSpPr>
          <p:nvPr/>
        </p:nvCxnSpPr>
        <p:spPr>
          <a:xfrm rot="10800000" flipV="1">
            <a:off x="2326816" y="2285999"/>
            <a:ext cx="3265719" cy="2816665"/>
          </a:xfrm>
          <a:prstGeom prst="straightConnector1">
            <a:avLst/>
          </a:prstGeom>
          <a:ln>
            <a:solidFill>
              <a:srgbClr val="80008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"/>
          <p:cNvCxnSpPr>
            <a:endCxn id="77" idx="2"/>
          </p:cNvCxnSpPr>
          <p:nvPr/>
        </p:nvCxnSpPr>
        <p:spPr>
          <a:xfrm rot="16200000" flipV="1">
            <a:off x="678499" y="3855768"/>
            <a:ext cx="1997894" cy="114906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"/>
          <p:cNvCxnSpPr>
            <a:endCxn id="78" idx="2"/>
          </p:cNvCxnSpPr>
          <p:nvPr/>
        </p:nvCxnSpPr>
        <p:spPr>
          <a:xfrm rot="10800000">
            <a:off x="1089306" y="4040731"/>
            <a:ext cx="2264848" cy="145655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"/>
          <p:cNvCxnSpPr>
            <a:endCxn id="79" idx="2"/>
          </p:cNvCxnSpPr>
          <p:nvPr/>
        </p:nvCxnSpPr>
        <p:spPr>
          <a:xfrm rot="10800000">
            <a:off x="1089306" y="4666661"/>
            <a:ext cx="5571379" cy="776198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0" y="2316705"/>
            <a:ext cx="7542440" cy="280842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2000" b="0" i="0" kern="1200" spc="5" mc:Ignorable="hp" hp:hslEmbossed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perf mem --sort=symbol,mem </a:t>
            </a:r>
            <a:endParaRPr xmlns:mc="http://schemas.openxmlformats.org/markup-compatibility/2006" xmlns:hp="http://schemas.haansoft.com/office/presentation/8.0" lang="en-US" altLang="ko-KR" sz="2000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285" y="1495247"/>
            <a:ext cx="8980714" cy="4900999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915" y="1459733"/>
            <a:ext cx="7482886" cy="4962835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217714" y="938892"/>
            <a:ext cx="4599215" cy="3641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1Byte Alignment</a:t>
            </a:r>
            <a:endParaRPr lang="en-US" altLang="ko-KR"/>
          </a:p>
        </p:txBody>
      </p:sp>
      <p:sp>
        <p:nvSpPr>
          <p:cNvPr id="103" name=""/>
          <p:cNvSpPr txBox="1"/>
          <p:nvPr/>
        </p:nvSpPr>
        <p:spPr>
          <a:xfrm>
            <a:off x="6506936" y="1023254"/>
            <a:ext cx="4599216" cy="365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8Byte Alignment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240989" y="229659"/>
            <a:ext cx="11848958" cy="430740"/>
          </a:xfrm>
          <a:prstGeom prst="rect">
            <a:avLst/>
          </a:prstGeom>
        </p:spPr>
        <p:txBody>
          <a:bodyPr>
            <a:normAutofit fontScale="74480" lnSpcReduction="0"/>
          </a:bodyPr>
          <a:p>
            <a:pPr lvl="0"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xmlns:mc="http://schemas.openxmlformats.org/markup-compatibility/2006" xmlns:hp="http://schemas.haansoft.com/office/presentation/8.0" lang="en-US" altLang="ko-KR" sz="2685" b="0" i="0" kern="1200" spc="5" mc:Ignorable="hp" hp:hslEmbossed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4177392" y="1919832"/>
            <a:ext cx="4524378" cy="302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96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THANK YOU!</a:t>
            </a:r>
            <a:endParaRPr xmlns:mc="http://schemas.openxmlformats.org/markup-compatibility/2006" xmlns:hp="http://schemas.haansoft.com/office/presentation/8.0" lang="en-US" altLang="ko-KR" sz="9600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2026205" y="229659"/>
            <a:ext cx="8140090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</a:t>
            </a:r>
            <a:endParaRPr lang="en-US" altLang="ko-KR" sz="2888">
              <a:solidFill>
                <a:srgbClr val="ff0000"/>
              </a:solidFill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76" y="3829050"/>
            <a:ext cx="2876550" cy="2266950"/>
          </a:xfrm>
          <a:prstGeom prst="rect">
            <a:avLst/>
          </a:prstGeom>
        </p:spPr>
      </p:pic>
      <p:graphicFrame>
        <p:nvGraphicFramePr>
          <p:cNvPr id="22" name=""/>
          <p:cNvGraphicFramePr>
            <a:graphicFrameLocks noGrp="1"/>
          </p:cNvGraphicFramePr>
          <p:nvPr/>
        </p:nvGraphicFramePr>
        <p:xfrm>
          <a:off x="4064688" y="4737324"/>
          <a:ext cx="6717029" cy="13601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6941"/>
                <a:gridCol w="1756558"/>
                <a:gridCol w="1573530"/>
              </a:tblGrid>
              <a:tr h="680093">
                <a:tc grid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-4(%ebp)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0000 0000 0000 0000                                                                       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00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SHORT 2BYTE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0000 0000                              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CHAR 1BYTE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-8(%ebp)</a:t>
                      </a: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0000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25" name=""/>
          <p:cNvCxnSpPr/>
          <p:nvPr/>
        </p:nvCxnSpPr>
        <p:spPr>
          <a:xfrm rot="16200000" flipH="1">
            <a:off x="3306260" y="4955336"/>
            <a:ext cx="630877" cy="61850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/>
          <p:nvPr/>
        </p:nvCxnSpPr>
        <p:spPr>
          <a:xfrm flipV="1">
            <a:off x="3321242" y="4996846"/>
            <a:ext cx="606136" cy="1113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 txBox="1"/>
          <p:nvPr/>
        </p:nvSpPr>
        <p:spPr>
          <a:xfrm>
            <a:off x="5428012" y="1425038"/>
            <a:ext cx="2944091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28" name=""/>
          <p:cNvSpPr txBox="1"/>
          <p:nvPr/>
        </p:nvSpPr>
        <p:spPr>
          <a:xfrm>
            <a:off x="6088303" y="4247215"/>
            <a:ext cx="2622467" cy="3609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/>
              <a:t>saved ebp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10831699" y="4303842"/>
            <a:ext cx="1335973" cy="3657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&lt;-ebp</a:t>
            </a: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705" y="991661"/>
            <a:ext cx="2638425" cy="108585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1892" y="2140479"/>
            <a:ext cx="5162550" cy="14763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2026205" y="229659"/>
            <a:ext cx="8140090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</a:t>
            </a:r>
            <a:endParaRPr lang="en-US" altLang="ko-KR" sz="2888">
              <a:solidFill>
                <a:srgbClr val="ff0000"/>
              </a:solidFill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428012" y="1425038"/>
            <a:ext cx="2944091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27642" y="759773"/>
            <a:ext cx="5666263" cy="331915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9584376" y="2427019"/>
            <a:ext cx="2561579" cy="6408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fld: </a:t>
            </a:r>
            <a:r>
              <a:rPr lang="ko-KR" altLang="en-US"/>
              <a:t>부동 소수점 유닛 </a:t>
            </a:r>
            <a:r>
              <a:rPr lang="en-US" altLang="ko-KR"/>
              <a:t>         	</a:t>
            </a:r>
            <a:r>
              <a:rPr lang="ko-KR" altLang="en-US"/>
              <a:t>명령어</a:t>
            </a: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5267201" y="818902"/>
            <a:ext cx="45720" cy="5665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968" y="876300"/>
            <a:ext cx="4972050" cy="510540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6415" y="1298492"/>
            <a:ext cx="3924300" cy="188595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543" y="3235199"/>
            <a:ext cx="3647457" cy="3150076"/>
          </a:xfrm>
          <a:prstGeom prst="rect">
            <a:avLst/>
          </a:prstGeom>
        </p:spPr>
      </p:pic>
      <p:graphicFrame>
        <p:nvGraphicFramePr>
          <p:cNvPr id="47" name=""/>
          <p:cNvGraphicFramePr>
            <a:graphicFrameLocks noGrp="1"/>
          </p:cNvGraphicFramePr>
          <p:nvPr/>
        </p:nvGraphicFramePr>
        <p:xfrm>
          <a:off x="8216240" y="4031837"/>
          <a:ext cx="3634341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18910"/>
                <a:gridCol w="907110"/>
                <a:gridCol w="973484"/>
                <a:gridCol w="834837"/>
              </a:tblGrid>
              <a:tr h="233655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saved ebp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2026205" y="229659"/>
            <a:ext cx="8140090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Visualization of how Alignment works</a:t>
            </a:r>
            <a:endParaRPr lang="en-US" altLang="ko-KR" sz="2888">
              <a:solidFill>
                <a:srgbClr val="ff0000"/>
              </a:solidFill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428012" y="1425038"/>
            <a:ext cx="2944091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37" name=""/>
          <p:cNvSpPr/>
          <p:nvPr/>
        </p:nvSpPr>
        <p:spPr>
          <a:xfrm>
            <a:off x="5267201" y="818902"/>
            <a:ext cx="45720" cy="5665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68" y="876300"/>
            <a:ext cx="4972050" cy="51054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1388" y="969137"/>
            <a:ext cx="6191496" cy="29916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3164" y="3429000"/>
            <a:ext cx="2952750" cy="2981325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3075" y="1272515"/>
            <a:ext cx="3590925" cy="2457450"/>
          </a:xfrm>
          <a:prstGeom prst="rect">
            <a:avLst/>
          </a:prstGeom>
        </p:spPr>
      </p:pic>
      <p:graphicFrame>
        <p:nvGraphicFramePr>
          <p:cNvPr id="53" name=""/>
          <p:cNvGraphicFramePr>
            <a:graphicFrameLocks noGrp="1"/>
          </p:cNvGraphicFramePr>
          <p:nvPr/>
        </p:nvGraphicFramePr>
        <p:xfrm>
          <a:off x="8715994" y="3029856"/>
          <a:ext cx="3461160" cy="330898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32982"/>
                <a:gridCol w="877932"/>
                <a:gridCol w="969237"/>
                <a:gridCol w="781009"/>
              </a:tblGrid>
              <a:tr h="281500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saved ebp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81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1236991" y="229659"/>
            <a:ext cx="9759339" cy="430740"/>
          </a:xfrm>
        </p:spPr>
        <p:txBody>
          <a:bodyPr>
            <a:normAutofit fontScale="90000" lnSpcReduction="0"/>
          </a:bodyPr>
          <a:lstStyle/>
          <a:p>
            <a:pPr lvl="0" algn="ctr">
              <a:defRPr lang="ko-KR" altLang="en-US"/>
            </a:pPr>
            <a:r>
              <a:rPr lang="en-US" altLang="ko-KR" sz="2888">
                <a:solidFill>
                  <a:srgbClr val="ff0000"/>
                </a:solidFill>
              </a:rPr>
              <a:t>Performance difference for Proper / non Proper Alignment </a:t>
            </a:r>
            <a:endParaRPr lang="en-US" altLang="ko-KR" sz="2888">
              <a:solidFill>
                <a:srgbClr val="ff0000"/>
              </a:solidFill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428012" y="1425038"/>
            <a:ext cx="2944091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37" name=""/>
          <p:cNvSpPr/>
          <p:nvPr/>
        </p:nvSpPr>
        <p:spPr>
          <a:xfrm>
            <a:off x="5267201" y="818902"/>
            <a:ext cx="45720" cy="5665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68" y="876300"/>
            <a:ext cx="4815438" cy="4944588"/>
          </a:xfrm>
          <a:prstGeom prst="rect">
            <a:avLst/>
          </a:prstGeom>
        </p:spPr>
      </p:pic>
      <p:graphicFrame>
        <p:nvGraphicFramePr>
          <p:cNvPr id="47" name=""/>
          <p:cNvGraphicFramePr>
            <a:graphicFrameLocks noGrp="1"/>
          </p:cNvGraphicFramePr>
          <p:nvPr/>
        </p:nvGraphicFramePr>
        <p:xfrm>
          <a:off x="8327572" y="976415"/>
          <a:ext cx="3634341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18910"/>
                <a:gridCol w="907110"/>
                <a:gridCol w="973484"/>
                <a:gridCol w="834837"/>
              </a:tblGrid>
              <a:tr h="246025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d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.... (in Data segment)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23365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576" y="2204666"/>
            <a:ext cx="4183459" cy="4279446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39034" y="4233306"/>
            <a:ext cx="3400425" cy="1409700"/>
          </a:xfrm>
          <a:prstGeom prst="rect">
            <a:avLst/>
          </a:prstGeom>
        </p:spPr>
      </p:pic>
      <p:graphicFrame>
        <p:nvGraphicFramePr>
          <p:cNvPr id="52" name=""/>
          <p:cNvGraphicFramePr>
            <a:graphicFrameLocks noGrp="1"/>
          </p:cNvGraphicFramePr>
          <p:nvPr/>
        </p:nvGraphicFramePr>
        <p:xfrm>
          <a:off x="8305304" y="3722584"/>
          <a:ext cx="3671452" cy="25736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05943"/>
                <a:gridCol w="946174"/>
                <a:gridCol w="975974"/>
                <a:gridCol w="843361"/>
              </a:tblGrid>
              <a:tr h="367665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.... (in Data segment)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6340" y="1556595"/>
            <a:ext cx="3219450" cy="14192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38200" y="748323"/>
            <a:ext cx="1051560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0" y="254399"/>
            <a:ext cx="8830320" cy="430740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2200">
                <a:solidFill>
                  <a:srgbClr val="ff0000"/>
                </a:solidFill>
              </a:rPr>
              <a:t>Performance difference for Proper / non Proper Alignment 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428012" y="1425038"/>
            <a:ext cx="2944091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37" name=""/>
          <p:cNvSpPr/>
          <p:nvPr/>
        </p:nvSpPr>
        <p:spPr>
          <a:xfrm>
            <a:off x="5267201" y="818902"/>
            <a:ext cx="45720" cy="5665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9185" y="4547322"/>
            <a:ext cx="3238500" cy="1400175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5936" y="1173121"/>
            <a:ext cx="3267075" cy="1419225"/>
          </a:xfrm>
          <a:prstGeom prst="rect">
            <a:avLst/>
          </a:prstGeom>
        </p:spPr>
      </p:pic>
      <p:graphicFrame>
        <p:nvGraphicFramePr>
          <p:cNvPr id="58" name=""/>
          <p:cNvGraphicFramePr>
            <a:graphicFrameLocks noGrp="1"/>
          </p:cNvGraphicFramePr>
          <p:nvPr/>
        </p:nvGraphicFramePr>
        <p:xfrm>
          <a:off x="7906985" y="3008416"/>
          <a:ext cx="4265221" cy="330898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3802"/>
                <a:gridCol w="1090539"/>
                <a:gridCol w="1081885"/>
                <a:gridCol w="1048995"/>
              </a:tblGrid>
              <a:tr h="367665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.... (in Data segment)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"/>
          <p:cNvGraphicFramePr>
            <a:graphicFrameLocks noGrp="1"/>
          </p:cNvGraphicFramePr>
          <p:nvPr/>
        </p:nvGraphicFramePr>
        <p:xfrm>
          <a:off x="7894614" y="184726"/>
          <a:ext cx="4215738" cy="25736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10970"/>
                <a:gridCol w="1065524"/>
                <a:gridCol w="1176340"/>
                <a:gridCol w="962904"/>
              </a:tblGrid>
              <a:tr h="367665">
                <a:tc grid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.... (in Data segment)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80008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3820" y="821266"/>
            <a:ext cx="4565443" cy="561339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591</ep:Words>
  <ep:PresentationFormat>와이드스크린</ep:PresentationFormat>
  <ep:Paragraphs>132</ep:Paragraphs>
  <ep:Slides>42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테마</vt:lpstr>
      <vt:lpstr>Memory Alignment 성능 분석</vt:lpstr>
      <vt:lpstr>Visualization of how Alignment works</vt:lpstr>
      <vt:lpstr>Visualization of how Alignment works</vt:lpstr>
      <vt:lpstr>Visualization of how Alignment works</vt:lpstr>
      <vt:lpstr>Visualization of how Alignment works</vt:lpstr>
      <vt:lpstr>Visualization of how Alignment works</vt:lpstr>
      <vt:lpstr>Visualization of how Alignment works</vt:lpstr>
      <vt:lpstr>Performance difference for Proper / non Proper Alignment</vt:lpstr>
      <vt:lpstr>Performance difference for Proper / non Proper Alignment</vt:lpstr>
      <vt:lpstr>Performance difference for Proper / non Proper Alignment</vt:lpstr>
      <vt:lpstr>Performance difference for Proper / non Proper Alignment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2020-07-24T03:56:30.000</dcterms:created>
  <dc:creator>정 성현</dc:creator>
  <cp:lastModifiedBy>jinh2</cp:lastModifiedBy>
  <dcterms:modified xsi:type="dcterms:W3CDTF">2021-01-04T18:32:07.456</dcterms:modified>
  <cp:revision>237</cp:revision>
  <dc:title>CPU 가상화</dc:title>
</cp:coreProperties>
</file>